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8" r:id="rId2"/>
    <p:sldId id="316" r:id="rId3"/>
    <p:sldId id="292" r:id="rId4"/>
    <p:sldId id="290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07" r:id="rId13"/>
    <p:sldId id="306" r:id="rId14"/>
    <p:sldId id="309" r:id="rId15"/>
    <p:sldId id="311" r:id="rId16"/>
    <p:sldId id="312" r:id="rId17"/>
    <p:sldId id="315" r:id="rId18"/>
    <p:sldId id="313" r:id="rId19"/>
    <p:sldId id="272" r:id="rId20"/>
    <p:sldId id="31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A95A9-4416-8D40-BE0D-720EAC55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83713-1264-2C43-8090-661A122A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218490-1CEA-904A-9663-D930877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AD0C8-2830-E842-A051-BF083B9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9C689-24A0-DE4C-B96A-8628F91A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60BE8-603D-5E4C-893E-4E93C4FA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B1F14-72EE-E942-B51A-DBDF6E360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C54BE-7547-A74F-AB71-DCC773F6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A2B73-17D0-9040-9A69-4F2BAF4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4D70E-1E33-B94D-B20A-B2D3737D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D2CF7F-7445-E648-8FEF-57A927045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8F7A0B-7545-4F42-9551-602AA02C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7C019-38EE-D84C-9596-43EE8E90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58F66-33C0-724A-B054-207277F4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A9079-E072-2340-989C-49515AB0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68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9B5CE-A017-E948-8AF5-D87C804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94D65-06F8-5244-9AF3-7951A1F4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8EBE2-5AEE-B640-B551-EA0BD1E6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6FB0C-E97D-B045-82A8-F626A70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3FEA2-C511-6E41-9EAD-C6AA554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A272-BE60-EF48-AA59-DB72457A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4C7FD-5945-4B40-A425-E81DC7AC8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9F56A-E934-C140-9C55-CE746AD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3DA72-0723-9F46-B86F-CA25909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F6D78-364A-A344-9487-EF2C7F7E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76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7D90-FF6C-D648-BB4F-F42E6F2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B07D7-8C41-EF47-9A1F-6F3BF897D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9D4B76-1ECA-FC4F-8FAD-93FD4792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22063A-5B0A-7A47-9712-FF21D6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3228B-B9EE-924F-8A5C-77BFE4B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D1609-A90E-4648-9BF9-47DBEB8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8D33F-020E-894F-8BD7-5C73BF0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4EA2F4-0B40-CF42-8DC9-68951B6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CBEDC5-2C4B-DF46-858A-5B08A9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781505-3CFC-F646-8EEA-BF652BE80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C05801-4B4F-614D-B426-C38BC1404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96007A-E49F-0B46-BF6B-FA5C09D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2ADFD-F162-0C4C-9817-AA336AA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E74F3-1A0D-BE43-8BCC-47C2AA6A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8EDD6-B426-AE4A-BD9D-2EA73C2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08B6F4-7811-1B4F-A4CE-11F6454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03EB8-0526-5A46-9F95-4FD3A53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50E657-9E5B-8F46-8EB9-4D899229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7A6714-A439-A24A-8786-DFCD4BE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99C6BE-95EF-9F46-8425-1CFEA94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7640EE-A437-134D-9306-A4EB191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5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50325-2282-F240-A034-6D967FA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AC8F7-7A1B-D44F-B308-EB046AB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EA60C9-2D65-3247-AF40-B520D20D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3FA58-F129-DB4E-AFC6-5E5F4F6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A3B27-1573-D147-A26C-FB9A5293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00159-A7A4-174C-945E-B3B1490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B7935-CA8B-4544-98FA-F934949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7CD0AF-9D88-F745-80D5-7B2E467C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DA21D-EF05-0443-B143-FFE37CCD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B2A13C-AA46-7A4C-8BBF-BE4E1043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C80D5-D3A9-3741-8981-D5728325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6EE1E-BAE5-1A45-9DDB-9D21041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9767E-3C04-2B43-BBED-EE190790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60952-73A5-C542-ADC3-C134EB72F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86F0-8D64-8D48-8BEC-D3C1F8BE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77F4-E82E-D449-AD67-2DEB26C1CBC3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785F5-E5E6-2E41-AB81-180E4E1CD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2EFE-20BC-4644-9464-3D11C7A9E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8043-E6C9-4A74-AD1F-3DBD2B8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8275D-5332-42FF-B33A-1767522647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Notice of upcoming price changes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Dear Partners,</a:t>
            </a:r>
            <a:br>
              <a:rPr lang="en-US" sz="1600" dirty="0">
                <a:latin typeface="Century Gothic" panose="020B0502020202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</a:rPr>
              <a:t>This letter notifies you of the need to increase the price for the services provided by 25% per FTE in order to continue mutually beneficial cooperation and providing the excellence service referring to Service Delivery Agreement No. SGP-21-01 point 6. Change control and Appendix 1 to Service Delivery Agreement No. SGP-21-01 dated October 01, 2021, point 4. Price adjustment.</a:t>
            </a:r>
            <a:br>
              <a:rPr lang="en-US" sz="1600" dirty="0"/>
            </a:br>
            <a:endParaRPr lang="ru-RU" sz="16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B9F02E-29A3-4196-80DF-7E00B67346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60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latin typeface="Century Gothic" panose="020B0502020202020204" pitchFamily="34" charset="0"/>
              </a:rPr>
              <a:t>Dear </a:t>
            </a:r>
            <a:r>
              <a:rPr lang="en-US" sz="1600" dirty="0">
                <a:latin typeface="Century Gothic" panose="020B0502020202020204" pitchFamily="34" charset="0"/>
              </a:rPr>
              <a:t>….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entury Gothic" panose="020B0502020202020204" pitchFamily="34" charset="0"/>
              </a:rPr>
              <a:t>Thank you for placing your trust in us and choosing us as a service provider. We really appreciate it. I hope our cooperation has been beneficial to both sides. Unfortunately, we have to notify you that due to a significant decrease in the number of team our margin has been tremendously affected. So, we have to increase the price for the services we are providing to you.</a:t>
            </a:r>
            <a:endParaRPr lang="ru-RU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55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PRACTICE: Competency based question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Tell me about the time when you demonstrated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leadership abilities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4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What does a recruiter expect to hear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Explained explicitly a problem and goals to a team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Set clear tasks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Took into account individual </a:t>
            </a:r>
            <a:r>
              <a:rPr lang="en-US" dirty="0" err="1">
                <a:latin typeface="Century Gothic" panose="020B0502020202020204" pitchFamily="34" charset="0"/>
              </a:rPr>
              <a:t>cababilties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Set milestone and control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Motivated a team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Appreciated the team, said thank you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6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>
                <a:latin typeface="Century Gothic" panose="020B0502020202020204" pitchFamily="34" charset="0"/>
              </a:rPr>
              <a:t>Personal Brand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9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Personal Brand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‘You might have a beautifully focused strategy, but if you can not communicate it in a way that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gets remembered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influences</a:t>
            </a:r>
            <a:r>
              <a:rPr lang="en-US" dirty="0">
                <a:latin typeface="Century Gothic" panose="020B0502020202020204" pitchFamily="34" charset="0"/>
              </a:rPr>
              <a:t> decision making, it wont make its full impact on your customers’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‘The beauty of the brand is that they articulate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complex idea simply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- Tony Crabbe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Personal Brand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It is not about performance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Taste matters, but hugely influenced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by brands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FA1180-D219-854E-9E07-DA27B62A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776" y="681037"/>
            <a:ext cx="4033024" cy="46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5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Personal Brand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Your choice is not ‘Do I want a brand or not’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BUT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‘Do I want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to intentionally build </a:t>
            </a:r>
            <a:r>
              <a:rPr lang="en-US" dirty="0">
                <a:latin typeface="Century Gothic" panose="020B0502020202020204" pitchFamily="34" charset="0"/>
              </a:rPr>
              <a:t>my brand or not’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13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PRACTICE: Identifying your brand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Write a short sentence, or even a single word, which describes the essence of your brand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438C1-7FEE-4B40-A28C-4FB295AA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PRACTICE: Identifying your brand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C78A23-80EF-5B42-B0DE-6124688A8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4487"/>
            <a:ext cx="2562922" cy="4002475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Analytical</a:t>
            </a:r>
          </a:p>
          <a:p>
            <a:r>
              <a:rPr lang="en-US" dirty="0">
                <a:latin typeface="Century Gothic" panose="020B0502020202020204" pitchFamily="34" charset="0"/>
              </a:rPr>
              <a:t>Assertive</a:t>
            </a:r>
          </a:p>
          <a:p>
            <a:r>
              <a:rPr lang="en-US" dirty="0">
                <a:latin typeface="Century Gothic" panose="020B0502020202020204" pitchFamily="34" charset="0"/>
              </a:rPr>
              <a:t>Big picture thinker</a:t>
            </a:r>
          </a:p>
          <a:p>
            <a:r>
              <a:rPr lang="en-US" dirty="0">
                <a:latin typeface="Century Gothic" panose="020B0502020202020204" pitchFamily="34" charset="0"/>
              </a:rPr>
              <a:t>Connect the dots</a:t>
            </a:r>
          </a:p>
          <a:p>
            <a:r>
              <a:rPr lang="en-US" dirty="0">
                <a:latin typeface="Century Gothic" panose="020B0502020202020204" pitchFamily="34" charset="0"/>
              </a:rPr>
              <a:t>Courageous</a:t>
            </a:r>
          </a:p>
          <a:p>
            <a:r>
              <a:rPr lang="en-US" dirty="0">
                <a:latin typeface="Century Gothic" panose="020B0502020202020204" pitchFamily="34" charset="0"/>
              </a:rPr>
              <a:t>Clear</a:t>
            </a:r>
          </a:p>
          <a:p>
            <a:r>
              <a:rPr lang="en-US" dirty="0">
                <a:latin typeface="Century Gothic" panose="020B0502020202020204" pitchFamily="34" charset="0"/>
              </a:rPr>
              <a:t>Client-focused</a:t>
            </a:r>
          </a:p>
          <a:p>
            <a:r>
              <a:rPr lang="en-US" dirty="0">
                <a:latin typeface="Century Gothic" panose="020B0502020202020204" pitchFamily="34" charset="0"/>
              </a:rPr>
              <a:t>Determined</a:t>
            </a:r>
          </a:p>
          <a:p>
            <a:r>
              <a:rPr lang="en-US" dirty="0">
                <a:latin typeface="Century Gothic" panose="020B0502020202020204" pitchFamily="34" charset="0"/>
              </a:rPr>
              <a:t>Direct</a:t>
            </a:r>
          </a:p>
          <a:p>
            <a:r>
              <a:rPr lang="en-US" dirty="0">
                <a:latin typeface="Century Gothic" panose="020B0502020202020204" pitchFamily="34" charset="0"/>
              </a:rPr>
              <a:t>Disciplined</a:t>
            </a:r>
          </a:p>
          <a:p>
            <a:r>
              <a:rPr lang="en-US" dirty="0">
                <a:latin typeface="Century Gothic" panose="020B0502020202020204" pitchFamily="34" charset="0"/>
              </a:rPr>
              <a:t>Dynamic</a:t>
            </a:r>
          </a:p>
          <a:p>
            <a:r>
              <a:rPr lang="en-US" dirty="0">
                <a:latin typeface="Century Gothic" panose="020B0502020202020204" pitchFamily="34" charset="0"/>
              </a:rPr>
              <a:t>Efficient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7912095-8A6B-8749-8072-FF0D9C52B373}"/>
              </a:ext>
            </a:extLst>
          </p:cNvPr>
          <p:cNvSpPr txBox="1">
            <a:spLocks/>
          </p:cNvSpPr>
          <p:nvPr/>
        </p:nvSpPr>
        <p:spPr>
          <a:xfrm>
            <a:off x="3464312" y="2148467"/>
            <a:ext cx="2562922" cy="400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Energetic</a:t>
            </a:r>
          </a:p>
          <a:p>
            <a:r>
              <a:rPr lang="en-US" dirty="0">
                <a:latin typeface="Century Gothic" panose="020B0502020202020204" pitchFamily="34" charset="0"/>
              </a:rPr>
              <a:t>Enthusiastic</a:t>
            </a:r>
          </a:p>
          <a:p>
            <a:r>
              <a:rPr lang="en-US" dirty="0">
                <a:latin typeface="Century Gothic" panose="020B0502020202020204" pitchFamily="34" charset="0"/>
              </a:rPr>
              <a:t>Entrepreneurial</a:t>
            </a:r>
          </a:p>
          <a:p>
            <a:r>
              <a:rPr lang="en-US" dirty="0">
                <a:latin typeface="Century Gothic" panose="020B0502020202020204" pitchFamily="34" charset="0"/>
              </a:rPr>
              <a:t>Expert</a:t>
            </a:r>
          </a:p>
          <a:p>
            <a:r>
              <a:rPr lang="en-US" dirty="0">
                <a:latin typeface="Century Gothic" panose="020B0502020202020204" pitchFamily="34" charset="0"/>
              </a:rPr>
              <a:t>Flexible</a:t>
            </a:r>
          </a:p>
          <a:p>
            <a:r>
              <a:rPr lang="en-US" dirty="0">
                <a:latin typeface="Century Gothic" panose="020B0502020202020204" pitchFamily="34" charset="0"/>
              </a:rPr>
              <a:t>Fat-sighted</a:t>
            </a:r>
          </a:p>
          <a:p>
            <a:r>
              <a:rPr lang="en-US" dirty="0">
                <a:latin typeface="Century Gothic" panose="020B0502020202020204" pitchFamily="34" charset="0"/>
              </a:rPr>
              <a:t>Focus</a:t>
            </a:r>
          </a:p>
          <a:p>
            <a:r>
              <a:rPr lang="en-US" dirty="0">
                <a:latin typeface="Century Gothic" panose="020B0502020202020204" pitchFamily="34" charset="0"/>
              </a:rPr>
              <a:t>Frank</a:t>
            </a:r>
          </a:p>
          <a:p>
            <a:r>
              <a:rPr lang="en-US" dirty="0">
                <a:latin typeface="Century Gothic" panose="020B0502020202020204" pitchFamily="34" charset="0"/>
              </a:rPr>
              <a:t>Innovative</a:t>
            </a:r>
          </a:p>
          <a:p>
            <a:r>
              <a:rPr lang="en-US" dirty="0">
                <a:latin typeface="Century Gothic" panose="020B0502020202020204" pitchFamily="34" charset="0"/>
              </a:rPr>
              <a:t>Logical</a:t>
            </a:r>
          </a:p>
          <a:p>
            <a:r>
              <a:rPr lang="en-US" dirty="0">
                <a:latin typeface="Century Gothic" panose="020B0502020202020204" pitchFamily="34" charset="0"/>
              </a:rPr>
              <a:t>Motivated</a:t>
            </a:r>
          </a:p>
          <a:p>
            <a:r>
              <a:rPr lang="en-US" dirty="0">
                <a:latin typeface="Century Gothic" panose="020B0502020202020204" pitchFamily="34" charset="0"/>
              </a:rPr>
              <a:t>On time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1B32D4C-3565-F445-8364-184F259BA8BC}"/>
              </a:ext>
            </a:extLst>
          </p:cNvPr>
          <p:cNvSpPr txBox="1">
            <a:spLocks/>
          </p:cNvSpPr>
          <p:nvPr/>
        </p:nvSpPr>
        <p:spPr>
          <a:xfrm>
            <a:off x="6164768" y="2148467"/>
            <a:ext cx="2562922" cy="400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entury Gothic" panose="020B0502020202020204" pitchFamily="34" charset="0"/>
              </a:rPr>
              <a:t>Organised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Positive</a:t>
            </a:r>
          </a:p>
          <a:p>
            <a:r>
              <a:rPr lang="en-US" dirty="0">
                <a:latin typeface="Century Gothic" panose="020B0502020202020204" pitchFamily="34" charset="0"/>
              </a:rPr>
              <a:t>A problem solver</a:t>
            </a:r>
          </a:p>
          <a:p>
            <a:r>
              <a:rPr lang="en-US" dirty="0">
                <a:latin typeface="Century Gothic" panose="020B0502020202020204" pitchFamily="34" charset="0"/>
              </a:rPr>
              <a:t>Purposeful</a:t>
            </a:r>
          </a:p>
          <a:p>
            <a:r>
              <a:rPr lang="en-US" dirty="0">
                <a:latin typeface="Century Gothic" panose="020B0502020202020204" pitchFamily="34" charset="0"/>
              </a:rPr>
              <a:t>High quality</a:t>
            </a:r>
          </a:p>
          <a:p>
            <a:r>
              <a:rPr lang="en-US" dirty="0">
                <a:latin typeface="Century Gothic" panose="020B0502020202020204" pitchFamily="34" charset="0"/>
              </a:rPr>
              <a:t>Quick-witted</a:t>
            </a:r>
          </a:p>
          <a:p>
            <a:r>
              <a:rPr lang="en-US" dirty="0">
                <a:latin typeface="Century Gothic" panose="020B0502020202020204" pitchFamily="34" charset="0"/>
              </a:rPr>
              <a:t>Reliable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Results-driven</a:t>
            </a:r>
          </a:p>
          <a:p>
            <a:r>
              <a:rPr lang="en-US" dirty="0">
                <a:latin typeface="Century Gothic" panose="020B0502020202020204" pitchFamily="34" charset="0"/>
              </a:rPr>
              <a:t>Risk taker</a:t>
            </a:r>
          </a:p>
          <a:p>
            <a:r>
              <a:rPr lang="en-US" dirty="0">
                <a:latin typeface="Century Gothic" panose="020B0502020202020204" pitchFamily="34" charset="0"/>
              </a:rPr>
              <a:t>Sincere</a:t>
            </a:r>
          </a:p>
          <a:p>
            <a:r>
              <a:rPr lang="en-US" dirty="0">
                <a:latin typeface="Century Gothic" panose="020B0502020202020204" pitchFamily="34" charset="0"/>
              </a:rPr>
              <a:t>Straight-talking</a:t>
            </a:r>
          </a:p>
          <a:p>
            <a:r>
              <a:rPr lang="en-US" dirty="0">
                <a:latin typeface="Century Gothic" panose="020B0502020202020204" pitchFamily="34" charset="0"/>
              </a:rPr>
              <a:t>structured</a:t>
            </a:r>
          </a:p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29DD1E9-9892-084D-B387-5DFC6970724B}"/>
              </a:ext>
            </a:extLst>
          </p:cNvPr>
          <p:cNvSpPr txBox="1">
            <a:spLocks/>
          </p:cNvSpPr>
          <p:nvPr/>
        </p:nvSpPr>
        <p:spPr>
          <a:xfrm>
            <a:off x="8395010" y="2174487"/>
            <a:ext cx="2562922" cy="400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Good seller</a:t>
            </a:r>
          </a:p>
          <a:p>
            <a:r>
              <a:rPr lang="en-US" dirty="0">
                <a:latin typeface="Century Gothic" panose="020B0502020202020204" pitchFamily="34" charset="0"/>
              </a:rPr>
              <a:t>Make things done</a:t>
            </a:r>
          </a:p>
          <a:p>
            <a:r>
              <a:rPr lang="en-US" dirty="0">
                <a:latin typeface="Century Gothic" panose="020B0502020202020204" pitchFamily="34" charset="0"/>
              </a:rPr>
              <a:t>Move people to action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Connect the dots</a:t>
            </a:r>
          </a:p>
          <a:p>
            <a:r>
              <a:rPr lang="en-US" dirty="0">
                <a:latin typeface="Century Gothic" panose="020B0502020202020204" pitchFamily="34" charset="0"/>
              </a:rPr>
              <a:t>Make complex things simple</a:t>
            </a:r>
          </a:p>
          <a:p>
            <a:r>
              <a:rPr lang="en-US" dirty="0">
                <a:latin typeface="Century Gothic" panose="020B0502020202020204" pitchFamily="34" charset="0"/>
              </a:rPr>
              <a:t>Visioner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8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Living up to your brand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Build your brand by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living up to </a:t>
            </a:r>
            <a:r>
              <a:rPr lang="en-US" dirty="0">
                <a:latin typeface="Century Gothic" panose="020B0502020202020204" pitchFamily="34" charset="0"/>
              </a:rPr>
              <a:t>your brand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Consistency</a:t>
            </a:r>
            <a:r>
              <a:rPr lang="en-US" dirty="0">
                <a:latin typeface="Century Gothic" panose="020B0502020202020204" pitchFamily="34" charset="0"/>
              </a:rPr>
              <a:t> is the key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Build confidence </a:t>
            </a:r>
            <a:r>
              <a:rPr lang="en-US" dirty="0">
                <a:latin typeface="Century Gothic" panose="020B0502020202020204" pitchFamily="34" charset="0"/>
              </a:rPr>
              <a:t>that people can rely on you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0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Behavior based interview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81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Brand Framework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My skills – Account management. Sales.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My strengths - Make things done. Move people to action. Sell like hell.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My core values – Trust. Transparency.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My purpose – to build trusty relationships with the customers, earn their loyalty by co-creating value with them and thus increasing portfolio of services/products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 am an account manager who helps organizations to increase the portfolio through value co-creation with the customers.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70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11E46-E13F-DC4D-826C-74EAA1D9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PRACTICE: Behavior/Competency Based Interview 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FFAA7-A1AC-8846-85FE-7354BA93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Competency-based interviews use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questions </a:t>
            </a:r>
            <a:r>
              <a:rPr lang="en" dirty="0">
                <a:latin typeface="Century Gothic" panose="020B0502020202020204" pitchFamily="34" charset="0"/>
              </a:rPr>
              <a:t>which aim to find out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how you have used specific skills </a:t>
            </a:r>
            <a:r>
              <a:rPr lang="en" dirty="0">
                <a:latin typeface="Century Gothic" panose="020B0502020202020204" pitchFamily="34" charset="0"/>
              </a:rPr>
              <a:t>in your previous experience and how you approach problems, tasks and challenges.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7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5587B-D5C6-D943-AE9D-F963D360A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2619"/>
            <a:ext cx="10515600" cy="1325563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PRACTICE: Behavior/Competency Based Interview 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EC064-1B7D-0D4D-846A-B886069BDA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S – situation	1 min	</a:t>
            </a:r>
          </a:p>
          <a:p>
            <a:r>
              <a:rPr lang="en" dirty="0">
                <a:latin typeface="Century Gothic" panose="020B0502020202020204" pitchFamily="34" charset="0"/>
              </a:rPr>
              <a:t>T – task		1 min</a:t>
            </a:r>
          </a:p>
          <a:p>
            <a:r>
              <a:rPr lang="en" dirty="0">
                <a:latin typeface="Century Gothic" panose="020B0502020202020204" pitchFamily="34" charset="0"/>
              </a:rPr>
              <a:t>A – actions	3 min</a:t>
            </a:r>
          </a:p>
          <a:p>
            <a:r>
              <a:rPr lang="en" dirty="0">
                <a:latin typeface="Century Gothic" panose="020B0502020202020204" pitchFamily="34" charset="0"/>
              </a:rPr>
              <a:t>R – results		1 min</a:t>
            </a:r>
          </a:p>
          <a:p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8EE41F-7518-424C-94F3-AEF1E2182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40400" y="1690159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>
                <a:latin typeface="Century Gothic" panose="020B0502020202020204" pitchFamily="34" charset="0"/>
              </a:rPr>
              <a:t>Communications</a:t>
            </a:r>
          </a:p>
          <a:p>
            <a:pPr marL="457200" indent="-457200"/>
            <a:r>
              <a:rPr lang="en-US" dirty="0">
                <a:latin typeface="Century Gothic" panose="020B0502020202020204" pitchFamily="34" charset="0"/>
              </a:rPr>
              <a:t>Self-Motivation</a:t>
            </a:r>
          </a:p>
          <a:p>
            <a:pPr marL="457200" indent="-457200"/>
            <a:r>
              <a:rPr lang="en-US" dirty="0">
                <a:latin typeface="Century Gothic" panose="020B0502020202020204" pitchFamily="34" charset="0"/>
              </a:rPr>
              <a:t>Leadership</a:t>
            </a:r>
          </a:p>
          <a:p>
            <a:pPr marL="457200" indent="-457200"/>
            <a:r>
              <a:rPr lang="en-US" dirty="0">
                <a:latin typeface="Century Gothic" panose="020B0502020202020204" pitchFamily="34" charset="0"/>
              </a:rPr>
              <a:t>Teamwork</a:t>
            </a:r>
          </a:p>
          <a:p>
            <a:pPr marL="457200" indent="-457200"/>
            <a:r>
              <a:rPr lang="en" dirty="0">
                <a:latin typeface="Century Gothic" panose="020B0502020202020204" pitchFamily="34" charset="0"/>
              </a:rPr>
              <a:t>Decisiveness</a:t>
            </a:r>
          </a:p>
          <a:p>
            <a:pPr marL="457200" indent="-457200"/>
            <a:r>
              <a:rPr lang="en" dirty="0">
                <a:latin typeface="Century Gothic" panose="020B0502020202020204" pitchFamily="34" charset="0"/>
              </a:rPr>
              <a:t>Ability to Work Under Pressure and Time Management</a:t>
            </a:r>
          </a:p>
          <a:p>
            <a:pPr marL="457200" indent="-457200"/>
            <a:r>
              <a:rPr lang="en" dirty="0">
                <a:latin typeface="Century Gothic" panose="020B0502020202020204" pitchFamily="34" charset="0"/>
              </a:rPr>
              <a:t>Flexibility</a:t>
            </a:r>
          </a:p>
          <a:p>
            <a:pPr marL="457200" indent="-457200"/>
            <a:r>
              <a:rPr lang="en" dirty="0">
                <a:latin typeface="Century Gothic" panose="020B0502020202020204" pitchFamily="34" charset="0"/>
              </a:rPr>
              <a:t>Negotiation and Conflict Resolution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82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8385F-4147-CB4C-8161-658C70AA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PRACTICE: Questions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BDD1D2-BF2D-D643-9007-AC758921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Share a time you had communication problems with your manager or coworker. How did you handle the situation?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 time you had to deal with someone who was difficult</a:t>
            </a:r>
          </a:p>
          <a:p>
            <a:endParaRPr lang="en-US" dirty="0"/>
          </a:p>
          <a:p>
            <a:r>
              <a:rPr lang="en-US" dirty="0">
                <a:latin typeface="Century Gothic" panose="020B0502020202020204" pitchFamily="34" charset="0"/>
              </a:rPr>
              <a:t>A problem you solved in a creative way or unique way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6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Leadership Skills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6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Leadership skills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Leadership</a:t>
            </a:r>
            <a:r>
              <a:rPr lang="en-US" dirty="0">
                <a:latin typeface="Century Gothic" panose="020B0502020202020204" pitchFamily="34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Soft Skills </a:t>
            </a:r>
            <a:r>
              <a:rPr lang="en-US" dirty="0">
                <a:latin typeface="Century Gothic" panose="020B0502020202020204" pitchFamily="34" charset="0"/>
              </a:rPr>
              <a:t>Go Hand in Hand </a:t>
            </a:r>
          </a:p>
        </p:txBody>
      </p:sp>
    </p:spTree>
    <p:extLst>
      <p:ext uri="{BB962C8B-B14F-4D97-AF65-F5344CB8AC3E}">
        <p14:creationId xmlns:p14="http://schemas.microsoft.com/office/powerpoint/2010/main" val="191260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Leadership Skills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9072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Leadership skills are the abilities people have </a:t>
            </a:r>
          </a:p>
          <a:p>
            <a:r>
              <a:rPr lang="en-US" dirty="0">
                <a:latin typeface="Century Gothic" panose="020B0502020202020204" pitchFamily="34" charset="0"/>
              </a:rPr>
              <a:t>to lead and deliver projects, 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encourage initiatives, 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build a sense of common purpose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empower others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9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Leadership Skills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157" y="1690687"/>
            <a:ext cx="2997820" cy="371254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ability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turn information into action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ability to align the employees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with the company values and goals</a:t>
            </a:r>
          </a:p>
          <a:p>
            <a:r>
              <a:rPr lang="en-US" dirty="0">
                <a:latin typeface="Century Gothic" panose="020B0502020202020204" pitchFamily="34" charset="0"/>
              </a:rPr>
              <a:t>A strong leadership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vision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Persuasion</a:t>
            </a:r>
            <a:r>
              <a:rPr lang="en-US" dirty="0">
                <a:latin typeface="Century Gothic" panose="020B0502020202020204" pitchFamily="34" charset="0"/>
              </a:rPr>
              <a:t> skills</a:t>
            </a:r>
          </a:p>
          <a:p>
            <a:r>
              <a:rPr lang="en-US" dirty="0">
                <a:latin typeface="Century Gothic" panose="020B0502020202020204" pitchFamily="34" charset="0"/>
              </a:rPr>
              <a:t>Strong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charisma</a:t>
            </a:r>
            <a:endParaRPr lang="ru-RU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57A2C7A-9ED5-E549-AF55-B218887F6590}"/>
              </a:ext>
            </a:extLst>
          </p:cNvPr>
          <p:cNvSpPr txBox="1">
            <a:spLocks/>
          </p:cNvSpPr>
          <p:nvPr/>
        </p:nvSpPr>
        <p:spPr>
          <a:xfrm>
            <a:off x="8116229" y="1690686"/>
            <a:ext cx="2997820" cy="371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Management skills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Time management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Project planning</a:t>
            </a:r>
          </a:p>
          <a:p>
            <a:pPr lvl="1"/>
            <a:r>
              <a:rPr lang="en-US" dirty="0" err="1">
                <a:latin typeface="Century Gothic" panose="020B0502020202020204" pitchFamily="34" charset="0"/>
              </a:rPr>
              <a:t>etc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25BB92A-A3F9-D84C-8E2F-DE69DC06E93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2997820" cy="371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ability to build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trust</a:t>
            </a:r>
          </a:p>
          <a:p>
            <a:r>
              <a:rPr lang="en-US" dirty="0">
                <a:latin typeface="Century Gothic" panose="020B0502020202020204" pitchFamily="34" charset="0"/>
              </a:rPr>
              <a:t>Active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listening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Empathy, gratitude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ability to share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clear messages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Strategic</a:t>
            </a:r>
            <a:r>
              <a:rPr lang="en-US" dirty="0">
                <a:latin typeface="Century Gothic" panose="020B0502020202020204" pitchFamily="34" charset="0"/>
              </a:rPr>
              <a:t> thinking skills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ability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inspire </a:t>
            </a:r>
            <a:r>
              <a:rPr lang="en-US" dirty="0">
                <a:latin typeface="Century Gothic" panose="020B0502020202020204" pitchFamily="34" charset="0"/>
              </a:rPr>
              <a:t>others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3398450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743</Words>
  <Application>Microsoft Macintosh PowerPoint</Application>
  <PresentationFormat>Широкоэкранный</PresentationFormat>
  <Paragraphs>165</Paragraphs>
  <Slides>20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Тема Office</vt:lpstr>
      <vt:lpstr>Soft skills</vt:lpstr>
      <vt:lpstr>Behavior based interview</vt:lpstr>
      <vt:lpstr>PRACTICE: Behavior/Competency Based Interview </vt:lpstr>
      <vt:lpstr>PRACTICE: Behavior/Competency Based Interview </vt:lpstr>
      <vt:lpstr>PRACTICE: Questions</vt:lpstr>
      <vt:lpstr>Leadership Skills</vt:lpstr>
      <vt:lpstr>Leadership skills</vt:lpstr>
      <vt:lpstr>Leadership Skills</vt:lpstr>
      <vt:lpstr>Leadership Skills</vt:lpstr>
      <vt:lpstr>PRACTICE: Competency based question</vt:lpstr>
      <vt:lpstr>What does a recruiter expect to hear</vt:lpstr>
      <vt:lpstr>Personal Brand</vt:lpstr>
      <vt:lpstr>Personal Brand</vt:lpstr>
      <vt:lpstr>Personal Brand</vt:lpstr>
      <vt:lpstr>Personal Brand</vt:lpstr>
      <vt:lpstr>PRACTICE: Identifying your brand</vt:lpstr>
      <vt:lpstr>PRACTICE: Identifying your brand</vt:lpstr>
      <vt:lpstr>Living up to your brand</vt:lpstr>
      <vt:lpstr>Q&amp;A</vt:lpstr>
      <vt:lpstr>Brand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</dc:title>
  <dc:creator>igz1710@gmail.com</dc:creator>
  <cp:lastModifiedBy>igz1710@gmail.com</cp:lastModifiedBy>
  <cp:revision>5</cp:revision>
  <dcterms:created xsi:type="dcterms:W3CDTF">2021-10-30T05:00:21Z</dcterms:created>
  <dcterms:modified xsi:type="dcterms:W3CDTF">2022-09-15T05:14:57Z</dcterms:modified>
</cp:coreProperties>
</file>